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82206" autoAdjust="0"/>
  </p:normalViewPr>
  <p:slideViewPr>
    <p:cSldViewPr>
      <p:cViewPr>
        <p:scale>
          <a:sx n="100" d="100"/>
          <a:sy n="100" d="100"/>
        </p:scale>
        <p:origin x="-504" y="16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Notes:</a:t>
            </a:r>
          </a:p>
          <a:p>
            <a:pPr algn="l"/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- EEHC,</a:t>
            </a:r>
            <a:r>
              <a:rPr lang="en-US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EETC, NUCA, appeared sometimes in primary and sometimes In secondary level, that is according to their role </a:t>
            </a:r>
            <a:r>
              <a:rPr lang="en-US" b="0" baseline="0" smtClean="0">
                <a:latin typeface="Arial" panose="020B0604020202020204" pitchFamily="34" charset="0"/>
                <a:cs typeface="Arial" panose="020B0604020202020204" pitchFamily="34" charset="0"/>
              </a:rPr>
              <a:t>in the measures. </a:t>
            </a:r>
            <a:endParaRPr lang="en-GB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89C2A-4B55-43BE-9CAE-1278895BFC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744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89C2A-4B55-43BE-9CAE-1278895BFC3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74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15/10/2017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15.10.2017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pPr/>
              <a:t>15/10/2017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256088" y="188640"/>
            <a:ext cx="6404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Actor Chart on Energy Policy Advice and Support in Egypt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0" name="Ellipse 4"/>
          <p:cNvSpPr>
            <a:spLocks noChangeArrowheads="1"/>
          </p:cNvSpPr>
          <p:nvPr/>
        </p:nvSpPr>
        <p:spPr bwMode="auto">
          <a:xfrm>
            <a:off x="1593119" y="779170"/>
            <a:ext cx="5875022" cy="5939052"/>
          </a:xfrm>
          <a:prstGeom prst="ellipse">
            <a:avLst/>
          </a:prstGeom>
          <a:solidFill>
            <a:srgbClr val="F7C869"/>
          </a:solidFill>
          <a:ln w="9525" algn="ctr">
            <a:solidFill>
              <a:srgbClr val="9AB0BA">
                <a:lumMod val="20000"/>
                <a:lumOff val="80000"/>
              </a:srgb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 b="0" kern="0">
              <a:solidFill>
                <a:sysClr val="windowText" lastClr="000000"/>
              </a:solidFill>
            </a:endParaRPr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2303448" y="1628800"/>
            <a:ext cx="4400550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3203848" y="2594967"/>
            <a:ext cx="2544763" cy="2562225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859445" y="3138820"/>
            <a:ext cx="1288619" cy="1298292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779912" y="4588435"/>
            <a:ext cx="13532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Primary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47962" y="6301339"/>
            <a:ext cx="11993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Other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107429" y="2415495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kern="0" dirty="0" smtClean="0">
                <a:solidFill>
                  <a:srgbClr val="FFFF00"/>
                </a:solidFill>
              </a:rPr>
              <a:t>Public </a:t>
            </a:r>
            <a:br>
              <a:rPr lang="en-US" sz="900" b="0" kern="0" dirty="0" smtClean="0">
                <a:solidFill>
                  <a:srgbClr val="FFFF00"/>
                </a:solidFill>
              </a:rPr>
            </a:br>
            <a:r>
              <a:rPr lang="en-US" sz="900" b="0" kern="0" dirty="0" smtClean="0">
                <a:solidFill>
                  <a:srgbClr val="FFFF00"/>
                </a:solidFill>
              </a:rPr>
              <a:t>Players</a:t>
            </a:r>
          </a:p>
        </p:txBody>
      </p:sp>
      <p:sp>
        <p:nvSpPr>
          <p:cNvPr id="87" name="Rectangle 56"/>
          <p:cNvSpPr>
            <a:spLocks noChangeArrowheads="1"/>
          </p:cNvSpPr>
          <p:nvPr/>
        </p:nvSpPr>
        <p:spPr bwMode="auto">
          <a:xfrm>
            <a:off x="2866634" y="4612695"/>
            <a:ext cx="516079" cy="24164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rgbClr val="FFFF00"/>
                </a:solidFill>
              </a:rPr>
              <a:t>SCRE</a:t>
            </a:r>
          </a:p>
        </p:txBody>
      </p:sp>
      <p:sp>
        <p:nvSpPr>
          <p:cNvPr id="88" name="Rectangle 58"/>
          <p:cNvSpPr>
            <a:spLocks noChangeArrowheads="1"/>
          </p:cNvSpPr>
          <p:nvPr/>
        </p:nvSpPr>
        <p:spPr bwMode="auto">
          <a:xfrm>
            <a:off x="2627784" y="3314573"/>
            <a:ext cx="576064" cy="18643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EEIPLHA 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90" name="Rectangle 54"/>
          <p:cNvSpPr>
            <a:spLocks noChangeArrowheads="1"/>
          </p:cNvSpPr>
          <p:nvPr/>
        </p:nvSpPr>
        <p:spPr bwMode="auto">
          <a:xfrm>
            <a:off x="2836237" y="4988593"/>
            <a:ext cx="827314" cy="22181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GB" sz="900" dirty="0">
                <a:solidFill>
                  <a:srgbClr val="FFFF00"/>
                </a:solidFill>
              </a:rPr>
              <a:t>IDSC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91" name="Rectangle 55"/>
          <p:cNvSpPr>
            <a:spLocks noChangeArrowheads="1"/>
          </p:cNvSpPr>
          <p:nvPr/>
        </p:nvSpPr>
        <p:spPr bwMode="auto">
          <a:xfrm>
            <a:off x="2784099" y="2996952"/>
            <a:ext cx="563765" cy="21602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EEHC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105" name="Rectangle 61"/>
          <p:cNvSpPr>
            <a:spLocks noChangeArrowheads="1"/>
          </p:cNvSpPr>
          <p:nvPr/>
        </p:nvSpPr>
        <p:spPr bwMode="auto">
          <a:xfrm>
            <a:off x="4524056" y="3573016"/>
            <a:ext cx="479992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rgbClr val="FFFF00"/>
                </a:solidFill>
              </a:rPr>
              <a:t>EEU</a:t>
            </a: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107504" y="2986481"/>
            <a:ext cx="808339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0" kern="0" dirty="0" smtClean="0">
                <a:solidFill>
                  <a:schemeClr val="tx1"/>
                </a:solidFill>
              </a:rPr>
              <a:t>International  Co-operation</a:t>
            </a:r>
            <a:endParaRPr lang="en-US" sz="900" b="0" kern="0" dirty="0">
              <a:solidFill>
                <a:schemeClr val="tx1"/>
              </a:solidFill>
            </a:endParaRP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7164288" y="260648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Rectangle 61"/>
          <p:cNvSpPr>
            <a:spLocks noChangeArrowheads="1"/>
          </p:cNvSpPr>
          <p:nvPr/>
        </p:nvSpPr>
        <p:spPr bwMode="auto">
          <a:xfrm>
            <a:off x="5176482" y="3801845"/>
            <a:ext cx="531406" cy="20321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 err="1">
                <a:solidFill>
                  <a:srgbClr val="FFFF00"/>
                </a:solidFill>
              </a:rPr>
              <a:t>MoTI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37" name="Rectangle 69"/>
          <p:cNvSpPr>
            <a:spLocks noChangeArrowheads="1"/>
          </p:cNvSpPr>
          <p:nvPr/>
        </p:nvSpPr>
        <p:spPr bwMode="auto">
          <a:xfrm>
            <a:off x="3945112" y="3516558"/>
            <a:ext cx="410864" cy="27248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dirty="0"/>
              <a:t>LAS</a:t>
            </a:r>
          </a:p>
        </p:txBody>
      </p:sp>
      <p:sp>
        <p:nvSpPr>
          <p:cNvPr id="38" name="Rectangle 61"/>
          <p:cNvSpPr>
            <a:spLocks noChangeArrowheads="1"/>
          </p:cNvSpPr>
          <p:nvPr/>
        </p:nvSpPr>
        <p:spPr bwMode="auto">
          <a:xfrm>
            <a:off x="5888934" y="3645024"/>
            <a:ext cx="579226" cy="20734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GB" sz="900" dirty="0">
                <a:solidFill>
                  <a:srgbClr val="FFFF00"/>
                </a:solidFill>
              </a:rPr>
              <a:t>ENCPC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39" name="Rectangle 61"/>
          <p:cNvSpPr>
            <a:spLocks noChangeArrowheads="1"/>
          </p:cNvSpPr>
          <p:nvPr/>
        </p:nvSpPr>
        <p:spPr bwMode="auto">
          <a:xfrm>
            <a:off x="5170474" y="2342314"/>
            <a:ext cx="858837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GB" sz="900" dirty="0">
                <a:solidFill>
                  <a:srgbClr val="FFFF00"/>
                </a:solidFill>
              </a:rPr>
              <a:t>HBRC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787437" y="5589240"/>
            <a:ext cx="15767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b="1" kern="0" dirty="0" smtClean="0">
                <a:solidFill>
                  <a:srgbClr val="002060"/>
                </a:solidFill>
              </a:rPr>
              <a:t>Secondary Players</a:t>
            </a:r>
            <a:endParaRPr lang="de-DE" sz="1400" b="1" kern="0" dirty="0">
              <a:solidFill>
                <a:srgbClr val="00206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07579" y="5229200"/>
            <a:ext cx="1874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Regional and International </a:t>
            </a:r>
          </a:p>
          <a:p>
            <a:r>
              <a:rPr lang="en-US" sz="1200" kern="0" dirty="0" smtClean="0">
                <a:solidFill>
                  <a:srgbClr val="C80F0F">
                    <a:lumMod val="75000"/>
                  </a:srgbClr>
                </a:solidFill>
              </a:rPr>
              <a:t>Co-operation</a:t>
            </a:r>
            <a:endParaRPr lang="en-US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51" name="Rectangle 56"/>
          <p:cNvSpPr>
            <a:spLocks noChangeArrowheads="1"/>
          </p:cNvSpPr>
          <p:nvPr/>
        </p:nvSpPr>
        <p:spPr bwMode="auto">
          <a:xfrm>
            <a:off x="3419872" y="4196904"/>
            <a:ext cx="483840" cy="24020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rgbClr val="FFFF00"/>
                </a:solidFill>
              </a:rPr>
              <a:t>NREA</a:t>
            </a:r>
          </a:p>
        </p:txBody>
      </p:sp>
      <p:sp>
        <p:nvSpPr>
          <p:cNvPr id="57" name="Rectangle 69"/>
          <p:cNvSpPr>
            <a:spLocks noChangeArrowheads="1"/>
          </p:cNvSpPr>
          <p:nvPr/>
        </p:nvSpPr>
        <p:spPr bwMode="auto">
          <a:xfrm>
            <a:off x="1593119" y="3658299"/>
            <a:ext cx="657211" cy="28354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dirty="0"/>
              <a:t>MEDENEC</a:t>
            </a:r>
            <a:endParaRPr lang="fr-FR" sz="900" dirty="0"/>
          </a:p>
        </p:txBody>
      </p:sp>
      <p:sp>
        <p:nvSpPr>
          <p:cNvPr id="60" name="Rectangle 69"/>
          <p:cNvSpPr>
            <a:spLocks noChangeArrowheads="1"/>
          </p:cNvSpPr>
          <p:nvPr/>
        </p:nvSpPr>
        <p:spPr bwMode="auto">
          <a:xfrm>
            <a:off x="4063422" y="4063068"/>
            <a:ext cx="508578" cy="2300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dirty="0"/>
              <a:t>RCREEE</a:t>
            </a:r>
          </a:p>
        </p:txBody>
      </p:sp>
      <p:sp>
        <p:nvSpPr>
          <p:cNvPr id="85" name="Rectangle 69"/>
          <p:cNvSpPr>
            <a:spLocks noChangeArrowheads="1"/>
          </p:cNvSpPr>
          <p:nvPr/>
        </p:nvSpPr>
        <p:spPr bwMode="auto">
          <a:xfrm>
            <a:off x="4592942" y="3933056"/>
            <a:ext cx="411106" cy="1915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dirty="0" smtClean="0"/>
              <a:t>GIZ</a:t>
            </a:r>
            <a:endParaRPr lang="en-US" sz="900" dirty="0"/>
          </a:p>
          <a:p>
            <a:pPr algn="ctr"/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86" name="Rectangle 54"/>
          <p:cNvSpPr>
            <a:spLocks noChangeArrowheads="1"/>
          </p:cNvSpPr>
          <p:nvPr/>
        </p:nvSpPr>
        <p:spPr bwMode="auto">
          <a:xfrm>
            <a:off x="4638150" y="4642156"/>
            <a:ext cx="581922" cy="305211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err="1" smtClean="0">
                <a:solidFill>
                  <a:srgbClr val="FFFF00"/>
                </a:solidFill>
              </a:rPr>
              <a:t>MoHU&amp;UD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109251" y="3800073"/>
            <a:ext cx="9140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b="1" kern="0" dirty="0" smtClean="0">
                <a:solidFill>
                  <a:schemeClr val="bg1"/>
                </a:solidFill>
              </a:rPr>
              <a:t>Key Players</a:t>
            </a:r>
            <a:endParaRPr lang="de-DE" sz="1200" b="1" kern="0" dirty="0">
              <a:solidFill>
                <a:schemeClr val="bg1"/>
              </a:solidFill>
            </a:endParaRPr>
          </a:p>
        </p:txBody>
      </p:sp>
      <p:sp>
        <p:nvSpPr>
          <p:cNvPr id="94" name="Rectangle 54"/>
          <p:cNvSpPr>
            <a:spLocks noChangeArrowheads="1"/>
          </p:cNvSpPr>
          <p:nvPr/>
        </p:nvSpPr>
        <p:spPr bwMode="auto">
          <a:xfrm>
            <a:off x="3237051" y="3612609"/>
            <a:ext cx="578928" cy="18746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GB" sz="900" dirty="0" err="1">
                <a:solidFill>
                  <a:srgbClr val="FFFF00"/>
                </a:solidFill>
              </a:rPr>
              <a:t>MoEN</a:t>
            </a:r>
            <a:endParaRPr lang="fr-FR" sz="900" dirty="0">
              <a:solidFill>
                <a:srgbClr val="FFFF00"/>
              </a:solidFill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37312"/>
            <a:ext cx="1447288" cy="47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69"/>
          <p:cNvSpPr>
            <a:spLocks noChangeArrowheads="1"/>
          </p:cNvSpPr>
          <p:nvPr/>
        </p:nvSpPr>
        <p:spPr bwMode="auto">
          <a:xfrm>
            <a:off x="1835695" y="4517708"/>
            <a:ext cx="486261" cy="2287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dirty="0" smtClean="0"/>
              <a:t>BMUB</a:t>
            </a:r>
            <a:endParaRPr lang="fr-FR" sz="900" dirty="0"/>
          </a:p>
        </p:txBody>
      </p:sp>
      <p:sp>
        <p:nvSpPr>
          <p:cNvPr id="75" name="Rectangle 54"/>
          <p:cNvSpPr>
            <a:spLocks noChangeArrowheads="1"/>
          </p:cNvSpPr>
          <p:nvPr/>
        </p:nvSpPr>
        <p:spPr bwMode="auto">
          <a:xfrm>
            <a:off x="3644995" y="2921683"/>
            <a:ext cx="728917" cy="19796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Egypt- era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76" name="Rectangle 56"/>
          <p:cNvSpPr>
            <a:spLocks noChangeArrowheads="1"/>
          </p:cNvSpPr>
          <p:nvPr/>
        </p:nvSpPr>
        <p:spPr bwMode="auto">
          <a:xfrm>
            <a:off x="5796136" y="3212976"/>
            <a:ext cx="706438" cy="20319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IMC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77" name="Rectangle 56"/>
          <p:cNvSpPr>
            <a:spLocks noChangeArrowheads="1"/>
          </p:cNvSpPr>
          <p:nvPr/>
        </p:nvSpPr>
        <p:spPr bwMode="auto">
          <a:xfrm>
            <a:off x="4355976" y="2668563"/>
            <a:ext cx="555446" cy="1771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FFFF00"/>
                </a:solidFill>
              </a:rPr>
              <a:t>EETC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80" name="Rectangle 54"/>
          <p:cNvSpPr>
            <a:spLocks noChangeArrowheads="1"/>
          </p:cNvSpPr>
          <p:nvPr/>
        </p:nvSpPr>
        <p:spPr bwMode="auto">
          <a:xfrm>
            <a:off x="5676092" y="4783704"/>
            <a:ext cx="706438" cy="20086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EOS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83" name="Rectangle 69"/>
          <p:cNvSpPr>
            <a:spLocks noChangeArrowheads="1"/>
          </p:cNvSpPr>
          <p:nvPr/>
        </p:nvSpPr>
        <p:spPr bwMode="auto">
          <a:xfrm>
            <a:off x="1687125" y="3123290"/>
            <a:ext cx="580155" cy="2270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dirty="0" err="1" smtClean="0"/>
              <a:t>EoN</a:t>
            </a:r>
            <a:endParaRPr lang="fr-FR" sz="900" b="0" kern="0" dirty="0"/>
          </a:p>
        </p:txBody>
      </p:sp>
      <p:sp>
        <p:nvSpPr>
          <p:cNvPr id="92" name="Rectangle 61"/>
          <p:cNvSpPr>
            <a:spLocks noChangeArrowheads="1"/>
          </p:cNvSpPr>
          <p:nvPr/>
        </p:nvSpPr>
        <p:spPr bwMode="auto">
          <a:xfrm>
            <a:off x="2457323" y="3630102"/>
            <a:ext cx="687755" cy="19462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GB" sz="900" dirty="0" smtClean="0">
                <a:solidFill>
                  <a:srgbClr val="FFFF00"/>
                </a:solidFill>
              </a:rPr>
              <a:t>ECO-EFI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50892" y="5928316"/>
            <a:ext cx="19975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kern="0" dirty="0">
                <a:solidFill>
                  <a:srgbClr val="C80F0F">
                    <a:lumMod val="75000"/>
                  </a:srgbClr>
                </a:solidFill>
              </a:rPr>
              <a:t>Policy </a:t>
            </a:r>
            <a:r>
              <a:rPr lang="en-US" sz="1200" kern="0" dirty="0">
                <a:solidFill>
                  <a:srgbClr val="C80F0F">
                    <a:lumMod val="75000"/>
                  </a:srgbClr>
                </a:solidFill>
              </a:rPr>
              <a:t>Making  and Public Agencies</a:t>
            </a:r>
          </a:p>
        </p:txBody>
      </p:sp>
      <p:sp>
        <p:nvSpPr>
          <p:cNvPr id="96" name="Rectangle 56"/>
          <p:cNvSpPr>
            <a:spLocks noChangeArrowheads="1"/>
          </p:cNvSpPr>
          <p:nvPr/>
        </p:nvSpPr>
        <p:spPr bwMode="auto">
          <a:xfrm>
            <a:off x="3431925" y="2348880"/>
            <a:ext cx="686089" cy="19462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GB" sz="900" dirty="0">
                <a:solidFill>
                  <a:srgbClr val="FFFF00"/>
                </a:solidFill>
              </a:rPr>
              <a:t>CEE</a:t>
            </a:r>
            <a:r>
              <a:rPr lang="en-US" sz="900" dirty="0">
                <a:solidFill>
                  <a:srgbClr val="FFFF00"/>
                </a:solidFill>
              </a:rPr>
              <a:t>U</a:t>
            </a:r>
            <a:r>
              <a:rPr lang="en-GB" sz="900" dirty="0">
                <a:solidFill>
                  <a:srgbClr val="FFFF00"/>
                </a:solidFill>
              </a:rPr>
              <a:t>CM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46" name="Rectangle 56"/>
          <p:cNvSpPr>
            <a:spLocks noChangeArrowheads="1"/>
          </p:cNvSpPr>
          <p:nvPr/>
        </p:nvSpPr>
        <p:spPr bwMode="auto">
          <a:xfrm>
            <a:off x="5004048" y="4340300"/>
            <a:ext cx="501562" cy="24082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 err="1" smtClean="0">
                <a:solidFill>
                  <a:srgbClr val="FFFF00"/>
                </a:solidFill>
              </a:rPr>
              <a:t>MoT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44" name="Rectangle 55"/>
          <p:cNvSpPr>
            <a:spLocks noChangeArrowheads="1"/>
          </p:cNvSpPr>
          <p:nvPr/>
        </p:nvSpPr>
        <p:spPr bwMode="auto">
          <a:xfrm>
            <a:off x="3851920" y="3824722"/>
            <a:ext cx="521992" cy="18034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ESC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45" name="Rectangle 61"/>
          <p:cNvSpPr>
            <a:spLocks noChangeArrowheads="1"/>
          </p:cNvSpPr>
          <p:nvPr/>
        </p:nvSpPr>
        <p:spPr bwMode="auto">
          <a:xfrm>
            <a:off x="4283968" y="3212976"/>
            <a:ext cx="522747" cy="21399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 smtClean="0">
                <a:solidFill>
                  <a:srgbClr val="FFFF00"/>
                </a:solidFill>
              </a:rPr>
              <a:t>EESC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48" name="Rectangle 61"/>
          <p:cNvSpPr>
            <a:spLocks noChangeArrowheads="1"/>
          </p:cNvSpPr>
          <p:nvPr/>
        </p:nvSpPr>
        <p:spPr bwMode="auto">
          <a:xfrm>
            <a:off x="5172128" y="5120563"/>
            <a:ext cx="479992" cy="25265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 smtClean="0">
                <a:solidFill>
                  <a:srgbClr val="FFFF00"/>
                </a:solidFill>
              </a:rPr>
              <a:t>GTU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53" name="Rectangle 54"/>
          <p:cNvSpPr>
            <a:spLocks noChangeArrowheads="1"/>
          </p:cNvSpPr>
          <p:nvPr/>
        </p:nvSpPr>
        <p:spPr bwMode="auto">
          <a:xfrm>
            <a:off x="3532985" y="4491940"/>
            <a:ext cx="585030" cy="23320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NUCA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3419872" y="3172266"/>
            <a:ext cx="481836" cy="32874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err="1" smtClean="0">
                <a:solidFill>
                  <a:srgbClr val="FFFF00"/>
                </a:solidFill>
              </a:rPr>
              <a:t>MoE&amp;RE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58" name="Rectangle 54"/>
          <p:cNvSpPr>
            <a:spLocks noChangeArrowheads="1"/>
          </p:cNvSpPr>
          <p:nvPr/>
        </p:nvSpPr>
        <p:spPr bwMode="auto">
          <a:xfrm>
            <a:off x="5888934" y="3914893"/>
            <a:ext cx="642832" cy="1836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GOEIC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59" name="Rectangle 54"/>
          <p:cNvSpPr>
            <a:spLocks noChangeArrowheads="1"/>
          </p:cNvSpPr>
          <p:nvPr/>
        </p:nvSpPr>
        <p:spPr bwMode="auto">
          <a:xfrm>
            <a:off x="3865562" y="4797152"/>
            <a:ext cx="706438" cy="20086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900" dirty="0" smtClean="0">
                <a:solidFill>
                  <a:srgbClr val="FFFF00"/>
                </a:solidFill>
              </a:rPr>
              <a:t>EEAA.EEU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5873384" y="4181494"/>
            <a:ext cx="642832" cy="1836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ICA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69" name="Rectangle 55"/>
          <p:cNvSpPr>
            <a:spLocks noChangeArrowheads="1"/>
          </p:cNvSpPr>
          <p:nvPr/>
        </p:nvSpPr>
        <p:spPr bwMode="auto">
          <a:xfrm>
            <a:off x="4368275" y="2327476"/>
            <a:ext cx="563765" cy="21602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users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70" name="Rectangle 56"/>
          <p:cNvSpPr>
            <a:spLocks noChangeArrowheads="1"/>
          </p:cNvSpPr>
          <p:nvPr/>
        </p:nvSpPr>
        <p:spPr bwMode="auto">
          <a:xfrm>
            <a:off x="3008442" y="2708920"/>
            <a:ext cx="555446" cy="1771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FFFF00"/>
                </a:solidFill>
              </a:rPr>
              <a:t>EETC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72" name="Rectangle 56"/>
          <p:cNvSpPr>
            <a:spLocks noChangeArrowheads="1"/>
          </p:cNvSpPr>
          <p:nvPr/>
        </p:nvSpPr>
        <p:spPr bwMode="auto">
          <a:xfrm>
            <a:off x="4808642" y="2924944"/>
            <a:ext cx="555446" cy="1771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EEHC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74" name="Rectangle 54"/>
          <p:cNvSpPr>
            <a:spLocks noChangeArrowheads="1"/>
          </p:cNvSpPr>
          <p:nvPr/>
        </p:nvSpPr>
        <p:spPr bwMode="auto">
          <a:xfrm>
            <a:off x="5873384" y="3429000"/>
            <a:ext cx="642832" cy="1836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err="1" smtClean="0">
                <a:solidFill>
                  <a:srgbClr val="FFFF00"/>
                </a:solidFill>
              </a:rPr>
              <a:t>CoC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78" name="Rectangle 56"/>
          <p:cNvSpPr>
            <a:spLocks noChangeArrowheads="1"/>
          </p:cNvSpPr>
          <p:nvPr/>
        </p:nvSpPr>
        <p:spPr bwMode="auto">
          <a:xfrm>
            <a:off x="3261223" y="3903454"/>
            <a:ext cx="518689" cy="24020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 err="1" smtClean="0">
                <a:solidFill>
                  <a:srgbClr val="FFFF00"/>
                </a:solidFill>
              </a:rPr>
              <a:t>MoLD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81" name="Rectangle 54"/>
          <p:cNvSpPr>
            <a:spLocks noChangeArrowheads="1"/>
          </p:cNvSpPr>
          <p:nvPr/>
        </p:nvSpPr>
        <p:spPr bwMode="auto">
          <a:xfrm>
            <a:off x="5857131" y="4397518"/>
            <a:ext cx="642832" cy="1836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FEI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82" name="Rectangle 54"/>
          <p:cNvSpPr>
            <a:spLocks noChangeArrowheads="1"/>
          </p:cNvSpPr>
          <p:nvPr/>
        </p:nvSpPr>
        <p:spPr bwMode="auto">
          <a:xfrm>
            <a:off x="2563748" y="4259852"/>
            <a:ext cx="706438" cy="20086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TF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84" name="Rectangle 54"/>
          <p:cNvSpPr>
            <a:spLocks noChangeArrowheads="1"/>
          </p:cNvSpPr>
          <p:nvPr/>
        </p:nvSpPr>
        <p:spPr bwMode="auto">
          <a:xfrm>
            <a:off x="5857131" y="4604972"/>
            <a:ext cx="642832" cy="1836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smtClean="0">
                <a:solidFill>
                  <a:srgbClr val="FFFF00"/>
                </a:solidFill>
              </a:rPr>
              <a:t>UNIDO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89" name="Rectangle 54"/>
          <p:cNvSpPr>
            <a:spLocks noChangeArrowheads="1"/>
          </p:cNvSpPr>
          <p:nvPr/>
        </p:nvSpPr>
        <p:spPr bwMode="auto">
          <a:xfrm>
            <a:off x="3815979" y="5238566"/>
            <a:ext cx="585030" cy="23320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 err="1" smtClean="0">
                <a:solidFill>
                  <a:srgbClr val="FFFF00"/>
                </a:solidFill>
              </a:rPr>
              <a:t>MoF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93" name="Rectangle 54"/>
          <p:cNvSpPr>
            <a:spLocks noChangeArrowheads="1"/>
          </p:cNvSpPr>
          <p:nvPr/>
        </p:nvSpPr>
        <p:spPr bwMode="auto">
          <a:xfrm>
            <a:off x="4499992" y="5226828"/>
            <a:ext cx="585030" cy="23320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900" dirty="0">
                <a:solidFill>
                  <a:srgbClr val="FFFF00"/>
                </a:solidFill>
              </a:rPr>
              <a:t>NUCA</a:t>
            </a:r>
            <a:endParaRPr lang="fr-FR" sz="900" dirty="0">
              <a:solidFill>
                <a:srgbClr val="FFFF00"/>
              </a:solidFill>
            </a:endParaRPr>
          </a:p>
        </p:txBody>
      </p:sp>
      <p:sp>
        <p:nvSpPr>
          <p:cNvPr id="95" name="Rectangle 69"/>
          <p:cNvSpPr>
            <a:spLocks noChangeArrowheads="1"/>
          </p:cNvSpPr>
          <p:nvPr/>
        </p:nvSpPr>
        <p:spPr bwMode="auto">
          <a:xfrm>
            <a:off x="1619672" y="4081557"/>
            <a:ext cx="657211" cy="3555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900" dirty="0" smtClean="0"/>
              <a:t>RE-ACTIVATE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1778149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7992456" cy="564331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CEE</a:t>
            </a:r>
            <a:r>
              <a:rPr lang="en-US" dirty="0"/>
              <a:t>U</a:t>
            </a:r>
            <a:r>
              <a:rPr lang="en-GB" dirty="0"/>
              <a:t>CM: The Central Energy Efficiency Unit in the Council of </a:t>
            </a:r>
            <a:r>
              <a:rPr lang="en-GB" dirty="0" smtClean="0"/>
              <a:t>Ministers</a:t>
            </a:r>
            <a:endParaRPr lang="ar-EG" dirty="0" smtClean="0"/>
          </a:p>
          <a:p>
            <a:r>
              <a:rPr lang="en-GB" dirty="0" err="1" smtClean="0"/>
              <a:t>CoC</a:t>
            </a:r>
            <a:r>
              <a:rPr lang="en-GB" dirty="0" smtClean="0"/>
              <a:t>: Chambers </a:t>
            </a:r>
            <a:r>
              <a:rPr lang="en-GB" dirty="0"/>
              <a:t>of Commerce</a:t>
            </a:r>
            <a:endParaRPr lang="en-GB" dirty="0" smtClean="0"/>
          </a:p>
          <a:p>
            <a:r>
              <a:rPr lang="en-US" dirty="0" smtClean="0"/>
              <a:t>EEAA: Egyptian Environmental Affairs Agency </a:t>
            </a:r>
          </a:p>
          <a:p>
            <a:r>
              <a:rPr lang="en-US" dirty="0" smtClean="0"/>
              <a:t>EEAA,EEU: Energy Efficiency Unit</a:t>
            </a:r>
            <a:r>
              <a:rPr lang="en-US" dirty="0"/>
              <a:t>, E</a:t>
            </a:r>
            <a:r>
              <a:rPr lang="en-US" dirty="0" smtClean="0"/>
              <a:t>gyptian </a:t>
            </a:r>
            <a:r>
              <a:rPr lang="en-US" dirty="0"/>
              <a:t>Environmental Affairs Agency </a:t>
            </a:r>
            <a:endParaRPr lang="en-GB" dirty="0"/>
          </a:p>
          <a:p>
            <a:r>
              <a:rPr lang="en-US" dirty="0"/>
              <a:t>EEHC:</a:t>
            </a:r>
            <a:r>
              <a:rPr lang="en-GB" dirty="0"/>
              <a:t>Egyptian Electricity Holding Company</a:t>
            </a:r>
          </a:p>
          <a:p>
            <a:pPr>
              <a:defRPr/>
            </a:pPr>
            <a:r>
              <a:rPr lang="en-US" dirty="0"/>
              <a:t>EEIPLHA : </a:t>
            </a:r>
            <a:r>
              <a:rPr lang="en-GB" dirty="0"/>
              <a:t>Energy Efficiency Improvement Project for Lighting and Home Appliances</a:t>
            </a:r>
          </a:p>
          <a:p>
            <a:pPr>
              <a:defRPr/>
            </a:pPr>
            <a:r>
              <a:rPr lang="en-GB" dirty="0"/>
              <a:t>ENCPC: Egypt National Cleaner Production Centre</a:t>
            </a:r>
          </a:p>
          <a:p>
            <a:pPr>
              <a:defRPr/>
            </a:pPr>
            <a:r>
              <a:rPr lang="en-US" dirty="0"/>
              <a:t>Egypt- era </a:t>
            </a:r>
            <a:r>
              <a:rPr lang="en-US" dirty="0" smtClean="0"/>
              <a:t>:</a:t>
            </a:r>
            <a:r>
              <a:rPr lang="en-GB" dirty="0"/>
              <a:t> Egyptian Electric Utility &amp; Consumer Protection Regulatory Agency </a:t>
            </a:r>
            <a:endParaRPr lang="en-US" dirty="0"/>
          </a:p>
          <a:p>
            <a:pPr>
              <a:defRPr/>
            </a:pPr>
            <a:r>
              <a:rPr lang="en-US" dirty="0"/>
              <a:t>ECO: Environmental Compliance Office </a:t>
            </a:r>
          </a:p>
          <a:p>
            <a:pPr>
              <a:defRPr/>
            </a:pPr>
            <a:r>
              <a:rPr lang="en-US" dirty="0"/>
              <a:t>EETC:  Egyptian Electricity Transmission </a:t>
            </a:r>
            <a:r>
              <a:rPr lang="en-US" dirty="0" smtClean="0"/>
              <a:t>Company</a:t>
            </a:r>
          </a:p>
          <a:p>
            <a:pPr>
              <a:defRPr/>
            </a:pPr>
            <a:r>
              <a:rPr lang="en-US" dirty="0" smtClean="0"/>
              <a:t>EESC: </a:t>
            </a:r>
            <a:r>
              <a:rPr lang="en-US" dirty="0"/>
              <a:t>E</a:t>
            </a:r>
            <a:r>
              <a:rPr lang="en-US" dirty="0" smtClean="0"/>
              <a:t>nergy Efficiency Steering Committee</a:t>
            </a:r>
            <a:endParaRPr lang="en-US" dirty="0"/>
          </a:p>
          <a:p>
            <a:pPr>
              <a:defRPr/>
            </a:pPr>
            <a:r>
              <a:rPr lang="en-US" dirty="0"/>
              <a:t>EEU: Energy Efficiency </a:t>
            </a:r>
            <a:r>
              <a:rPr lang="en-US" dirty="0" smtClean="0"/>
              <a:t>Unit</a:t>
            </a:r>
          </a:p>
          <a:p>
            <a:pPr>
              <a:defRPr/>
            </a:pPr>
            <a:r>
              <a:rPr lang="en-US" dirty="0" smtClean="0"/>
              <a:t>ESC: Energy Supreme council </a:t>
            </a:r>
            <a:endParaRPr lang="en-US" dirty="0"/>
          </a:p>
          <a:p>
            <a:pPr>
              <a:defRPr/>
            </a:pPr>
            <a:r>
              <a:rPr lang="en-GB" dirty="0" err="1"/>
              <a:t>EoN</a:t>
            </a:r>
            <a:r>
              <a:rPr lang="en-GB" dirty="0"/>
              <a:t>: Embassy of the Netherlands</a:t>
            </a:r>
            <a:endParaRPr lang="ar-EG" dirty="0"/>
          </a:p>
          <a:p>
            <a:pPr>
              <a:defRPr/>
            </a:pPr>
            <a:r>
              <a:rPr lang="en-US" dirty="0"/>
              <a:t>EOS: </a:t>
            </a:r>
            <a:r>
              <a:rPr lang="en-GB" dirty="0"/>
              <a:t>Egyptian Organization For Standardization &amp; </a:t>
            </a:r>
            <a:r>
              <a:rPr lang="en-GB" dirty="0" smtClean="0"/>
              <a:t>Quality</a:t>
            </a:r>
            <a:endParaRPr lang="ar-EG" dirty="0" smtClean="0"/>
          </a:p>
          <a:p>
            <a:pPr>
              <a:defRPr/>
            </a:pPr>
            <a:r>
              <a:rPr lang="en-US" dirty="0" smtClean="0"/>
              <a:t>FEI: Federation of Egyptian Industry 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GOEIC: General  Organization  for Export and Import control 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GTU: GREEN TOURISM UNIT </a:t>
            </a:r>
          </a:p>
          <a:p>
            <a:pPr>
              <a:defRPr/>
            </a:pPr>
            <a:r>
              <a:rPr lang="en-GB" dirty="0" smtClean="0"/>
              <a:t>TF: Tourism </a:t>
            </a:r>
            <a:r>
              <a:rPr lang="en-GB" dirty="0"/>
              <a:t>facilities in Red Sea and South Sinai governorates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45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7992456" cy="564331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dirty="0" smtClean="0"/>
              <a:t>HBRC</a:t>
            </a:r>
            <a:r>
              <a:rPr lang="en-GB" dirty="0"/>
              <a:t>: Housing and Building National Research </a:t>
            </a:r>
            <a:r>
              <a:rPr lang="en-GB" dirty="0" smtClean="0"/>
              <a:t>Centre</a:t>
            </a:r>
            <a:endParaRPr lang="ar-EG" dirty="0" smtClean="0"/>
          </a:p>
          <a:p>
            <a:pPr>
              <a:defRPr/>
            </a:pPr>
            <a:r>
              <a:rPr lang="en-US" dirty="0" smtClean="0"/>
              <a:t>ICA: Industrial Control Authority </a:t>
            </a:r>
            <a:endParaRPr lang="fr-FR" dirty="0"/>
          </a:p>
          <a:p>
            <a:pPr>
              <a:defRPr/>
            </a:pPr>
            <a:r>
              <a:rPr lang="en-GB" dirty="0"/>
              <a:t>IDSC: Information and Decision Support Centre</a:t>
            </a:r>
          </a:p>
          <a:p>
            <a:pPr>
              <a:defRPr/>
            </a:pPr>
            <a:r>
              <a:rPr lang="en-US" dirty="0"/>
              <a:t>IMC: Industrial Modernization Center</a:t>
            </a:r>
          </a:p>
          <a:p>
            <a:r>
              <a:rPr lang="en-US" dirty="0"/>
              <a:t>LAS: League of Arab States</a:t>
            </a:r>
          </a:p>
          <a:p>
            <a:r>
              <a:rPr lang="en-US" dirty="0"/>
              <a:t>MEDENEC: </a:t>
            </a:r>
            <a:r>
              <a:rPr lang="en-GB" dirty="0"/>
              <a:t>Energy Efficiency in the Construction Sector in the Mediterranean</a:t>
            </a:r>
          </a:p>
          <a:p>
            <a:pPr>
              <a:defRPr/>
            </a:pPr>
            <a:r>
              <a:rPr lang="fr-FR" dirty="0" err="1"/>
              <a:t>MoERE</a:t>
            </a:r>
            <a:r>
              <a:rPr lang="fr-FR" dirty="0"/>
              <a:t>: Ministry of Electricity and Renewable Energy</a:t>
            </a:r>
            <a:endParaRPr lang="en-US" dirty="0"/>
          </a:p>
          <a:p>
            <a:pPr>
              <a:defRPr/>
            </a:pPr>
            <a:r>
              <a:rPr lang="en-GB" dirty="0" err="1"/>
              <a:t>MoEN</a:t>
            </a:r>
            <a:r>
              <a:rPr lang="en-GB" dirty="0"/>
              <a:t>: Ministry of </a:t>
            </a:r>
            <a:r>
              <a:rPr lang="en-GB" dirty="0" smtClean="0"/>
              <a:t>Environment</a:t>
            </a:r>
            <a:endParaRPr lang="ar-EG" dirty="0" smtClean="0"/>
          </a:p>
          <a:p>
            <a:pPr>
              <a:defRPr/>
            </a:pPr>
            <a:r>
              <a:rPr lang="en-US" dirty="0" err="1" smtClean="0"/>
              <a:t>MoF</a:t>
            </a:r>
            <a:r>
              <a:rPr lang="en-US" dirty="0" smtClean="0"/>
              <a:t>: Ministry of Finance </a:t>
            </a:r>
            <a:endParaRPr lang="en-GB" dirty="0" smtClean="0"/>
          </a:p>
          <a:p>
            <a:pPr>
              <a:defRPr/>
            </a:pPr>
            <a:r>
              <a:rPr lang="en-GB" dirty="0" err="1" smtClean="0"/>
              <a:t>MoHU&amp;UD</a:t>
            </a:r>
            <a:r>
              <a:rPr lang="en-GB" dirty="0" smtClean="0"/>
              <a:t>: Ministry </a:t>
            </a:r>
            <a:r>
              <a:rPr lang="en-GB" dirty="0"/>
              <a:t>Of Housing, Utilities &amp; Urban </a:t>
            </a:r>
            <a:r>
              <a:rPr lang="en-GB" dirty="0" smtClean="0"/>
              <a:t>Development</a:t>
            </a:r>
            <a:endParaRPr lang="ar-EG" dirty="0" smtClean="0"/>
          </a:p>
          <a:p>
            <a:pPr>
              <a:defRPr/>
            </a:pPr>
            <a:r>
              <a:rPr lang="en-US" dirty="0" err="1" smtClean="0"/>
              <a:t>MoLD</a:t>
            </a:r>
            <a:r>
              <a:rPr lang="en-US" dirty="0" smtClean="0"/>
              <a:t>: Ministry of </a:t>
            </a:r>
            <a:r>
              <a:rPr lang="en-US" dirty="0"/>
              <a:t>L</a:t>
            </a:r>
            <a:r>
              <a:rPr lang="en-US" dirty="0" smtClean="0"/>
              <a:t>ocal Development </a:t>
            </a:r>
            <a:endParaRPr lang="en-GB" dirty="0" smtClean="0"/>
          </a:p>
          <a:p>
            <a:pPr>
              <a:defRPr/>
            </a:pPr>
            <a:r>
              <a:rPr lang="en-US" dirty="0" err="1" smtClean="0"/>
              <a:t>MoT</a:t>
            </a:r>
            <a:r>
              <a:rPr lang="en-US" dirty="0" smtClean="0"/>
              <a:t>: Ministry of Tourism </a:t>
            </a:r>
            <a:endParaRPr lang="en-GB" dirty="0"/>
          </a:p>
          <a:p>
            <a:pPr>
              <a:defRPr/>
            </a:pPr>
            <a:r>
              <a:rPr lang="en-GB" dirty="0" err="1"/>
              <a:t>MoTI</a:t>
            </a:r>
            <a:r>
              <a:rPr lang="en-GB" dirty="0"/>
              <a:t>: Ministry of Trade and Industry  </a:t>
            </a:r>
          </a:p>
          <a:p>
            <a:pPr>
              <a:defRPr/>
            </a:pPr>
            <a:r>
              <a:rPr lang="en-GB" dirty="0"/>
              <a:t>NREA : New and Renewable Energy Authority</a:t>
            </a:r>
          </a:p>
          <a:p>
            <a:r>
              <a:rPr lang="en-US" dirty="0"/>
              <a:t>NUCA: New Urban Communities Authority </a:t>
            </a:r>
          </a:p>
          <a:p>
            <a:pPr>
              <a:defRPr/>
            </a:pPr>
            <a:r>
              <a:rPr lang="en-GB" dirty="0" smtClean="0"/>
              <a:t>RE-ACTIVATE : Promoting employment through renewable energy and energy efficiency in the MENA region </a:t>
            </a:r>
            <a:endParaRPr lang="ar-EG" dirty="0" smtClean="0"/>
          </a:p>
          <a:p>
            <a:pPr>
              <a:defRPr/>
            </a:pPr>
            <a:r>
              <a:rPr lang="en-US" dirty="0" smtClean="0"/>
              <a:t>UNIDO: United Nation Industrial Development Organization</a:t>
            </a:r>
          </a:p>
          <a:p>
            <a:pPr>
              <a:defRPr/>
            </a:pPr>
            <a:r>
              <a:rPr lang="en-US" dirty="0" smtClean="0"/>
              <a:t>USERS: </a:t>
            </a:r>
            <a:r>
              <a:rPr lang="en-GB" dirty="0" smtClean="0"/>
              <a:t>All</a:t>
            </a:r>
            <a:r>
              <a:rPr lang="en-US" dirty="0"/>
              <a:t> </a:t>
            </a:r>
            <a:r>
              <a:rPr lang="en-US" dirty="0" smtClean="0"/>
              <a:t>the</a:t>
            </a:r>
            <a:r>
              <a:rPr lang="en-GB" dirty="0" smtClean="0"/>
              <a:t> </a:t>
            </a:r>
            <a:r>
              <a:rPr lang="en-GB" dirty="0"/>
              <a:t>beneficiaries of the electricity service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GIZ: German Agency for International </a:t>
            </a:r>
            <a:r>
              <a:rPr lang="en-US" dirty="0" err="1" smtClean="0"/>
              <a:t>Cooperaion</a:t>
            </a:r>
            <a:r>
              <a:rPr lang="en-US" dirty="0" smtClean="0"/>
              <a:t> </a:t>
            </a:r>
            <a:endParaRPr lang="en-GB" dirty="0" smtClean="0"/>
          </a:p>
          <a:p>
            <a:r>
              <a:rPr lang="en-US" dirty="0" smtClean="0"/>
              <a:t>RCREEE</a:t>
            </a:r>
            <a:r>
              <a:rPr lang="en-US" dirty="0"/>
              <a:t>: Regional Centre for Renewable Energy and Energy </a:t>
            </a:r>
            <a:r>
              <a:rPr lang="en-US" dirty="0" smtClean="0"/>
              <a:t>efficiency</a:t>
            </a:r>
            <a:endParaRPr lang="en-US" dirty="0"/>
          </a:p>
          <a:p>
            <a:pPr>
              <a:defRPr/>
            </a:pPr>
            <a:r>
              <a:rPr lang="fr-FR" dirty="0"/>
              <a:t>SCRE: New Cities at </a:t>
            </a:r>
            <a:r>
              <a:rPr lang="en-US" dirty="0"/>
              <a:t>New Urban Communities Authority</a:t>
            </a:r>
            <a:r>
              <a:rPr lang="en-US" dirty="0">
                <a:latin typeface="Calibri,Bold"/>
                <a:cs typeface="Arial" panose="020B0604020202020204" pitchFamily="34" charset="0"/>
              </a:rPr>
              <a:t> 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959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1767</TotalTime>
  <Words>336</Words>
  <Application>Microsoft Office PowerPoint</Application>
  <PresentationFormat>On-screen Show (4:3)</PresentationFormat>
  <Paragraphs>100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Larissa</vt:lpstr>
      <vt:lpstr>PowerPoint Presentation</vt:lpstr>
      <vt:lpstr>PowerPoint Presentation</vt:lpstr>
      <vt:lpstr>PowerPoint Presentation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Hossam</cp:lastModifiedBy>
  <cp:revision>91</cp:revision>
  <dcterms:created xsi:type="dcterms:W3CDTF">2016-05-14T11:53:35Z</dcterms:created>
  <dcterms:modified xsi:type="dcterms:W3CDTF">2017-10-15T21:22:09Z</dcterms:modified>
</cp:coreProperties>
</file>